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11/3/2019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11/3/2019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11/3/2019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11/3/2019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11/3/2019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11/3/2019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690F96-4E80-4AB0-B420-CEF5D504A3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Lab: dipslide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8B07F41-1C10-475E-8B41-75EBE09755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LF1 periode 1 </a:t>
            </a:r>
          </a:p>
        </p:txBody>
      </p:sp>
    </p:spTree>
    <p:extLst>
      <p:ext uri="{BB962C8B-B14F-4D97-AF65-F5344CB8AC3E}">
        <p14:creationId xmlns:p14="http://schemas.microsoft.com/office/powerpoint/2010/main" val="3628795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D1A50F-7F3B-4983-A293-DE5B15676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de dipslide?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2EBD07-2CF3-407D-99B6-68BD4B999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Snel inzicht in kiemgetal bacteriën (het aantal bacteriekiemen per ml urine)</a:t>
            </a:r>
          </a:p>
          <a:p>
            <a:r>
              <a:rPr lang="nl-NL" dirty="0"/>
              <a:t>Voor diagnose cystitis (blaasontsteking) </a:t>
            </a:r>
          </a:p>
          <a:p>
            <a:r>
              <a:rPr lang="nl-NL" dirty="0"/>
              <a:t>Aan beide zijden zit een voedingsbodem met suikers en eiwitten</a:t>
            </a:r>
          </a:p>
          <a:p>
            <a:r>
              <a:rPr lang="nl-NL" dirty="0"/>
              <a:t>Aan één kant groeien alleen </a:t>
            </a:r>
            <a:r>
              <a:rPr lang="nl-NL" dirty="0" err="1"/>
              <a:t>gram-negatieve</a:t>
            </a:r>
            <a:r>
              <a:rPr lang="nl-NL" dirty="0"/>
              <a:t> bacteriën</a:t>
            </a:r>
          </a:p>
          <a:p>
            <a:r>
              <a:rPr lang="nl-NL" dirty="0"/>
              <a:t>Aan de andere kant </a:t>
            </a:r>
            <a:r>
              <a:rPr lang="nl-NL" dirty="0" err="1"/>
              <a:t>gram-negatieve</a:t>
            </a:r>
            <a:r>
              <a:rPr lang="nl-NL" dirty="0"/>
              <a:t> én </a:t>
            </a:r>
            <a:r>
              <a:rPr lang="nl-NL" dirty="0" err="1"/>
              <a:t>gram-positieve</a:t>
            </a:r>
            <a:r>
              <a:rPr lang="nl-NL" dirty="0"/>
              <a:t> bacteriën </a:t>
            </a:r>
          </a:p>
        </p:txBody>
      </p:sp>
    </p:spTree>
    <p:extLst>
      <p:ext uri="{BB962C8B-B14F-4D97-AF65-F5344CB8AC3E}">
        <p14:creationId xmlns:p14="http://schemas.microsoft.com/office/powerpoint/2010/main" val="3757476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22F098-3934-4473-A6D3-B75145E96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Gram-negatief en </a:t>
            </a:r>
            <a:r>
              <a:rPr lang="nl-NL" dirty="0" err="1"/>
              <a:t>gram-positief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FA10C3-3FC8-4638-B096-3658CC429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Het verschil tussen </a:t>
            </a:r>
            <a:r>
              <a:rPr lang="nl-NL" b="1" dirty="0"/>
              <a:t>gramnegatieve</a:t>
            </a:r>
            <a:r>
              <a:rPr lang="nl-NL" dirty="0"/>
              <a:t> en </a:t>
            </a:r>
            <a:r>
              <a:rPr lang="nl-NL" b="1" dirty="0"/>
              <a:t>grampositieve</a:t>
            </a:r>
            <a:r>
              <a:rPr lang="nl-NL" dirty="0"/>
              <a:t> bacteriën wordt veroorzaakt door een verschil in de structuur van de celwand, dat maakt dat grampositieve bacteriën anders reageren op bijv. antibioticagebruik</a:t>
            </a:r>
          </a:p>
          <a:p>
            <a:r>
              <a:rPr lang="nl-NL" dirty="0"/>
              <a:t>Grampositieve bacteriën hebben een </a:t>
            </a:r>
            <a:r>
              <a:rPr lang="nl-NL" b="1" dirty="0"/>
              <a:t>dikkere</a:t>
            </a:r>
            <a:r>
              <a:rPr lang="nl-NL" dirty="0"/>
              <a:t> celwand dan gramnegatieve bacteriën.</a:t>
            </a:r>
          </a:p>
          <a:p>
            <a:r>
              <a:rPr lang="nl-NL" dirty="0"/>
              <a:t>Gramnegatieve bacteriën zijn meestal de veroorzakers van een cystitis. De meeste </a:t>
            </a:r>
            <a:r>
              <a:rPr lang="nl-NL" dirty="0" err="1"/>
              <a:t>gram-negatieve</a:t>
            </a:r>
            <a:r>
              <a:rPr lang="nl-NL" dirty="0"/>
              <a:t> bacteriën kunnen nitriet produceren (roze vlakje op de Combur7). Bij een negatieve nitriettest wordt een dipslide ingezet. Indien de dipslide positief is, betreft het alsnog een urineweginfectie (cystitis).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i="1" dirty="0"/>
              <a:t>Voorbeelden van </a:t>
            </a:r>
            <a:r>
              <a:rPr lang="nl-NL" i="1" dirty="0" err="1"/>
              <a:t>gram-negatieve</a:t>
            </a:r>
            <a:r>
              <a:rPr lang="nl-NL" i="1" dirty="0"/>
              <a:t> bacteriën:</a:t>
            </a:r>
          </a:p>
          <a:p>
            <a:r>
              <a:rPr lang="nl-NL" dirty="0" err="1"/>
              <a:t>E.coli</a:t>
            </a:r>
            <a:r>
              <a:rPr lang="nl-NL" dirty="0"/>
              <a:t>-bacterie;</a:t>
            </a:r>
          </a:p>
          <a:p>
            <a:r>
              <a:rPr lang="nl-NL" dirty="0" err="1"/>
              <a:t>Klebsiella</a:t>
            </a:r>
            <a:r>
              <a:rPr lang="nl-NL" dirty="0"/>
              <a:t>;</a:t>
            </a:r>
          </a:p>
          <a:p>
            <a:r>
              <a:rPr lang="nl-NL" dirty="0" err="1"/>
              <a:t>Enterobacter</a:t>
            </a:r>
            <a:r>
              <a:rPr lang="nl-N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9711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EB78E399-2840-4DAD-BE29-23219DE39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s://www.medbis.nl/framework/modules/Catalog/media/products/00/46/54/images/4654_3038710_hr.jpg">
            <a:extLst>
              <a:ext uri="{FF2B5EF4-FFF2-40B4-BE49-F238E27FC236}">
                <a16:creationId xmlns:a16="http://schemas.microsoft.com/office/drawing/2014/main" id="{58B72A88-D6A6-4BEB-B61B-472E3992B9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8835" y="1928400"/>
            <a:ext cx="5367165" cy="354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BEA7FE3D-570B-410B-B8D3-1941BE6FE2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9450" y="237744"/>
            <a:ext cx="5377853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A701BFF-7B8D-408D-A224-2C3EAAB442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18615" y="372498"/>
            <a:ext cx="5103934" cy="611300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751CBE1-EB61-456C-B887-02B6DC0DD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4082" y="642594"/>
            <a:ext cx="4472921" cy="1371600"/>
          </a:xfrm>
        </p:spPr>
        <p:txBody>
          <a:bodyPr>
            <a:normAutofit fontScale="90000"/>
          </a:bodyPr>
          <a:lstStyle/>
          <a:p>
            <a:r>
              <a:rPr lang="nl-NL" dirty="0"/>
              <a:t>Kanten van de </a:t>
            </a:r>
            <a:r>
              <a:rPr lang="nl-NL" dirty="0" err="1"/>
              <a:t>Uricult</a:t>
            </a:r>
            <a:r>
              <a:rPr lang="nl-NL" dirty="0"/>
              <a:t>® (</a:t>
            </a:r>
            <a:r>
              <a:rPr lang="nl-NL" dirty="0" err="1"/>
              <a:t>displide</a:t>
            </a:r>
            <a:r>
              <a:rPr lang="nl-NL" dirty="0"/>
              <a:t>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F41F1E-D037-4B5B-9222-940270E0E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4082" y="2103120"/>
            <a:ext cx="4472922" cy="3931920"/>
          </a:xfrm>
        </p:spPr>
        <p:txBody>
          <a:bodyPr>
            <a:normAutofit/>
          </a:bodyPr>
          <a:lstStyle/>
          <a:p>
            <a:r>
              <a:rPr lang="nl-NL" b="1" dirty="0"/>
              <a:t>Rode kant (</a:t>
            </a:r>
            <a:r>
              <a:rPr lang="nl-NL" b="1" dirty="0" err="1"/>
              <a:t>McConkey</a:t>
            </a:r>
            <a:r>
              <a:rPr lang="nl-NL" b="1" dirty="0"/>
              <a:t>): </a:t>
            </a:r>
            <a:r>
              <a:rPr lang="nl-NL" dirty="0"/>
              <a:t>aan deze kant groeien alleen gramnegatieve bacteriën (dus de meeste veroorzakers van een cystitis (</a:t>
            </a:r>
            <a:r>
              <a:rPr lang="nl-NL" dirty="0" err="1"/>
              <a:t>e.coli</a:t>
            </a:r>
            <a:r>
              <a:rPr lang="nl-NL" dirty="0"/>
              <a:t>, </a:t>
            </a:r>
            <a:r>
              <a:rPr lang="nl-NL" dirty="0" err="1"/>
              <a:t>klebsiella</a:t>
            </a:r>
            <a:r>
              <a:rPr lang="nl-NL" dirty="0"/>
              <a:t>, etc.)</a:t>
            </a:r>
            <a:r>
              <a:rPr lang="nl-NL" b="1" dirty="0"/>
              <a:t> </a:t>
            </a:r>
          </a:p>
          <a:p>
            <a:r>
              <a:rPr lang="nl-NL" b="1" dirty="0"/>
              <a:t>Groengele kant (CLED): </a:t>
            </a:r>
            <a:r>
              <a:rPr lang="nl-NL" dirty="0"/>
              <a:t>aan deze kant groeien beide ‘groepen’ bacteriën (dus gramnegatief en grampositief). </a:t>
            </a:r>
          </a:p>
          <a:p>
            <a:pPr marL="0" indent="0">
              <a:buNone/>
            </a:pPr>
            <a:r>
              <a:rPr lang="nl-NL" i="1" u="sng" dirty="0"/>
              <a:t>Vraag</a:t>
            </a:r>
            <a:r>
              <a:rPr lang="nl-NL" i="1" dirty="0"/>
              <a:t>: als alleen aan de groengele kant van de dipslide bacteriën groeien, welke groep bacteriën zijn dit dan? Is er dan (in de meeste gevallen) sprake van een cystitis?</a:t>
            </a:r>
          </a:p>
        </p:txBody>
      </p:sp>
    </p:spTree>
    <p:extLst>
      <p:ext uri="{BB962C8B-B14F-4D97-AF65-F5344CB8AC3E}">
        <p14:creationId xmlns:p14="http://schemas.microsoft.com/office/powerpoint/2010/main" val="2999558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5C562C-C970-4F0C-B3E3-334C02D5F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Inzetten dipslide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9A2918-3E95-4EDB-B96E-461A846A8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92877"/>
            <a:ext cx="10058400" cy="3931920"/>
          </a:xfrm>
        </p:spPr>
        <p:txBody>
          <a:bodyPr/>
          <a:lstStyle/>
          <a:p>
            <a:r>
              <a:rPr lang="nl-NL" dirty="0"/>
              <a:t>Gebruik gewassen </a:t>
            </a:r>
            <a:r>
              <a:rPr lang="nl-NL" dirty="0" err="1"/>
              <a:t>mid</a:t>
            </a:r>
            <a:r>
              <a:rPr lang="nl-NL" dirty="0"/>
              <a:t>-stream ochtendurine (maximaal 2 uur oud). Dus vóór urineren de blaasuitgang wassen.</a:t>
            </a:r>
          </a:p>
          <a:p>
            <a:r>
              <a:rPr lang="nl-NL" dirty="0"/>
              <a:t>Eerste deel van de plas niet opvangen;</a:t>
            </a:r>
          </a:p>
          <a:p>
            <a:r>
              <a:rPr lang="nl-NL" dirty="0"/>
              <a:t>Doop de slide in de verse urine totdat hij helemaal is ondergedompeld (als er te weinig urine is, de urine over de dipslide gieten);</a:t>
            </a:r>
          </a:p>
          <a:p>
            <a:r>
              <a:rPr lang="nl-NL" dirty="0"/>
              <a:t>Overtollige urine moet van de slide afdruppen;</a:t>
            </a:r>
          </a:p>
          <a:p>
            <a:r>
              <a:rPr lang="nl-NL" dirty="0"/>
              <a:t>Je tipt de dipslide af op een absorberend papiertje;</a:t>
            </a:r>
          </a:p>
          <a:p>
            <a:r>
              <a:rPr lang="nl-NL" dirty="0"/>
              <a:t>Schroef de slide terug in het buisje (zonder de zijkant van het buisje te raken);</a:t>
            </a:r>
          </a:p>
          <a:p>
            <a:r>
              <a:rPr lang="nl-NL" dirty="0"/>
              <a:t>Plaats het buisje rechtop in een stoof;</a:t>
            </a:r>
          </a:p>
          <a:p>
            <a:r>
              <a:rPr lang="nl-NL" dirty="0"/>
              <a:t>Na 16-24 uur bij 37 graden incuberen resultaat aflezen.</a:t>
            </a:r>
          </a:p>
        </p:txBody>
      </p:sp>
    </p:spTree>
    <p:extLst>
      <p:ext uri="{BB962C8B-B14F-4D97-AF65-F5344CB8AC3E}">
        <p14:creationId xmlns:p14="http://schemas.microsoft.com/office/powerpoint/2010/main" val="3839767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CBF3A1-8C95-498B-AE92-0CEB0C01B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Uitslag </a:t>
            </a:r>
            <a:r>
              <a:rPr lang="nl-NL" dirty="0" err="1"/>
              <a:t>Uricult</a:t>
            </a:r>
            <a:r>
              <a:rPr lang="nl-NL" dirty="0"/>
              <a:t>® (dipslide)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CA71D3-0A56-4D08-BE78-D41E82EA1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Beoordeel na 16-24 uur (gemiddeld 18 uur) een eventueel opgetreden bacteriegroei: vergelijk het aantal aanwezige bacteriekolonies met de bijbehorende afleeskaart;</a:t>
            </a:r>
          </a:p>
          <a:p>
            <a:r>
              <a:rPr lang="nl-NL" dirty="0"/>
              <a:t>Bij 10⁵ </a:t>
            </a:r>
            <a:r>
              <a:rPr lang="nl-NL" dirty="0" err="1"/>
              <a:t>gram-negatieve</a:t>
            </a:r>
            <a:r>
              <a:rPr lang="nl-NL" dirty="0"/>
              <a:t> </a:t>
            </a:r>
            <a:r>
              <a:rPr lang="nl-NL" dirty="0" err="1"/>
              <a:t>bacetriën</a:t>
            </a:r>
            <a:r>
              <a:rPr lang="nl-NL" dirty="0"/>
              <a:t>/ml urine spreken we van een urineweginfectie (cystitis);</a:t>
            </a:r>
          </a:p>
          <a:p>
            <a:r>
              <a:rPr lang="nl-NL" dirty="0"/>
              <a:t>Bij 10⁴ bacteriën/ml of minder geen urineweginfectie;</a:t>
            </a:r>
          </a:p>
          <a:p>
            <a:r>
              <a:rPr lang="nl-NL" dirty="0"/>
              <a:t>Tussen 10⁴ en 10⁵ bacteriën/ml test herhalen;</a:t>
            </a:r>
          </a:p>
          <a:p>
            <a:r>
              <a:rPr lang="nl-NL" dirty="0"/>
              <a:t>Noteer de uitslag van beide voedingsbodems in aantal bacteriën/ml.</a:t>
            </a:r>
          </a:p>
        </p:txBody>
      </p:sp>
    </p:spTree>
    <p:extLst>
      <p:ext uri="{BB962C8B-B14F-4D97-AF65-F5344CB8AC3E}">
        <p14:creationId xmlns:p14="http://schemas.microsoft.com/office/powerpoint/2010/main" val="990072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37FB2B-D414-4DD3-B574-AF6B80D8A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2603" y="1328394"/>
            <a:ext cx="4810815" cy="1371600"/>
          </a:xfrm>
        </p:spPr>
        <p:txBody>
          <a:bodyPr>
            <a:normAutofit fontScale="90000"/>
          </a:bodyPr>
          <a:lstStyle/>
          <a:p>
            <a:r>
              <a:rPr lang="nl-NL" dirty="0"/>
              <a:t>Oefenen aflezen dipslide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A4D183E-A455-400F-B558-5EF3C42F6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solidFill>
            <a:schemeClr val="tx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6EC6A0A-8EDD-4CAD-8301-B0613EFB6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2175" y="1005675"/>
            <a:ext cx="4800601" cy="4870174"/>
          </a:xfrm>
          <a:prstGeom prst="rect">
            <a:avLst/>
          </a:prstGeom>
          <a:solidFill>
            <a:schemeClr val="tx1"/>
          </a:solidFill>
          <a:ln w="6350" cap="sq" cmpd="sng" algn="ctr">
            <a:noFill/>
            <a:prstDash val="solid"/>
            <a:miter lim="800000"/>
          </a:ln>
          <a:effectLst/>
        </p:spPr>
      </p:sp>
      <p:pic>
        <p:nvPicPr>
          <p:cNvPr id="2050" name="Picture 2" descr="uricult_dipslide_diptest_urinetest">
            <a:extLst>
              <a:ext uri="{FF2B5EF4-FFF2-40B4-BE49-F238E27FC236}">
                <a16:creationId xmlns:a16="http://schemas.microsoft.com/office/drawing/2014/main" id="{27E40659-C041-4CE1-9CF7-DD0AA37688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24297"/>
          <a:stretch/>
        </p:blipFill>
        <p:spPr bwMode="auto">
          <a:xfrm>
            <a:off x="1304515" y="1328394"/>
            <a:ext cx="4188221" cy="4227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2C5EF4-ACF4-498A-B5F4-C0EB3D534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4383" y="2926080"/>
            <a:ext cx="4810816" cy="3931920"/>
          </a:xfrm>
        </p:spPr>
        <p:txBody>
          <a:bodyPr>
            <a:normAutofit/>
          </a:bodyPr>
          <a:lstStyle/>
          <a:p>
            <a:r>
              <a:rPr lang="nl-NL" dirty="0"/>
              <a:t>K</a:t>
            </a:r>
            <a:r>
              <a:rPr lang="nl-NL" sz="1800" dirty="0"/>
              <a:t>un je hier de diagnose UWI met zekerheid stellen?</a:t>
            </a:r>
          </a:p>
          <a:p>
            <a:r>
              <a:rPr lang="nl-NL" dirty="0"/>
              <a:t>Gaat het om een grampositieve of een gramnegatieve bacterie?</a:t>
            </a:r>
          </a:p>
          <a:p>
            <a:r>
              <a:rPr lang="nl-NL" sz="1800" dirty="0"/>
              <a:t>Waardoor is de CLED geel verkleurd?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DF9AAF47-9BBE-4B7C-9273-4E936E18E099}"/>
              </a:ext>
            </a:extLst>
          </p:cNvPr>
          <p:cNvSpPr/>
          <p:nvPr/>
        </p:nvSpPr>
        <p:spPr>
          <a:xfrm>
            <a:off x="5974813" y="3244334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nl-NL" sz="180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nl-NL" sz="1800"/>
              <a:t>  </a:t>
            </a:r>
          </a:p>
        </p:txBody>
      </p:sp>
    </p:spTree>
    <p:extLst>
      <p:ext uri="{BB962C8B-B14F-4D97-AF65-F5344CB8AC3E}">
        <p14:creationId xmlns:p14="http://schemas.microsoft.com/office/powerpoint/2010/main" val="19534002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Groengeel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E83C1F785C764F9A38FCBEC29DD7B3" ma:contentTypeVersion="10" ma:contentTypeDescription="Een nieuw document maken." ma:contentTypeScope="" ma:versionID="0fb06cb005f37fafc9543f4e2c773577">
  <xsd:schema xmlns:xsd="http://www.w3.org/2001/XMLSchema" xmlns:xs="http://www.w3.org/2001/XMLSchema" xmlns:p="http://schemas.microsoft.com/office/2006/metadata/properties" xmlns:ns3="fe7f3640-dee9-45f0-a89d-e6c05832ed7a" xmlns:ns4="9912d8de-1901-472a-966c-e2330e0360c6" targetNamespace="http://schemas.microsoft.com/office/2006/metadata/properties" ma:root="true" ma:fieldsID="94563ff4be7fab35ddba5810d93998b2" ns3:_="" ns4:_="">
    <xsd:import namespace="fe7f3640-dee9-45f0-a89d-e6c05832ed7a"/>
    <xsd:import namespace="9912d8de-1901-472a-966c-e2330e0360c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7f3640-dee9-45f0-a89d-e6c05832ed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12d8de-1901-472a-966c-e2330e0360c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B4013D2-9D6D-446B-8A3A-6AA1D2408E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7f3640-dee9-45f0-a89d-e6c05832ed7a"/>
    <ds:schemaRef ds:uri="9912d8de-1901-472a-966c-e2330e0360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336D12A-CE20-4A59-B843-C2BB62DEBC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50A869-E386-4FC2-86A2-6E13866CDB9F}">
  <ds:schemaRefs>
    <ds:schemaRef ds:uri="http://purl.org/dc/dcmitype/"/>
    <ds:schemaRef ds:uri="http://purl.org/dc/elements/1.1/"/>
    <ds:schemaRef ds:uri="http://www.w3.org/XML/1998/namespace"/>
    <ds:schemaRef ds:uri="9912d8de-1901-472a-966c-e2330e0360c6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fe7f3640-dee9-45f0-a89d-e6c05832ed7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20</TotalTime>
  <Words>468</Words>
  <Application>Microsoft Office PowerPoint</Application>
  <PresentationFormat>Breedbeeld</PresentationFormat>
  <Paragraphs>41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Savon</vt:lpstr>
      <vt:lpstr>Lab: dipslide</vt:lpstr>
      <vt:lpstr>Wat is de dipslide?</vt:lpstr>
      <vt:lpstr>Gram-negatief en gram-positief</vt:lpstr>
      <vt:lpstr>Kanten van de Uricult® (displide)</vt:lpstr>
      <vt:lpstr>Inzetten dipslide</vt:lpstr>
      <vt:lpstr>Uitslag Uricult® (dipslide)</vt:lpstr>
      <vt:lpstr>Oefenen aflezen dipslide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Lab: dipslide</dc:title>
  <dc:creator>Hanneke van Tuinen</dc:creator>
  <cp:lastModifiedBy>Hanneke van Tuinen</cp:lastModifiedBy>
  <cp:revision>3</cp:revision>
  <dcterms:created xsi:type="dcterms:W3CDTF">2019-11-03T14:04:24Z</dcterms:created>
  <dcterms:modified xsi:type="dcterms:W3CDTF">2019-11-03T14:24:52Z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0x0101007EE83C1F785C764F9A38FCBEC29DD7B3</vt:lpwstr>
  </property>
</Properties>
</file>